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11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EE85240-C038-41CB-9893-7D516962E37C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3F9FA32-F1BA-42A0-AB28-E17DA1C7B7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955359" y="3631355"/>
            <a:ext cx="6005641" cy="744206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Getting students talking</a:t>
            </a:r>
          </a:p>
          <a:p>
            <a:pPr algn="ctr"/>
            <a:r>
              <a:rPr lang="en-US" dirty="0" smtClean="0">
                <a:latin typeface="Calibri" panose="020F0502020204030204" pitchFamily="34" charset="0"/>
              </a:rPr>
              <a:t>By Rachel Johnson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228600"/>
            <a:ext cx="4419600" cy="25486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997671" y="2175081"/>
            <a:ext cx="5648623" cy="1204306"/>
          </a:xfrm>
        </p:spPr>
        <p:txBody>
          <a:bodyPr/>
          <a:lstStyle/>
          <a:p>
            <a:r>
              <a:rPr lang="en-US" sz="2800" b="1" u="sng" dirty="0"/>
              <a:t>Circle </a:t>
            </a:r>
            <a:r>
              <a:rPr lang="en-US" sz="2800" b="1" u="sng" dirty="0" smtClean="0"/>
              <a:t>Conversation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564930"/>
              </p:ext>
            </p:extLst>
          </p:nvPr>
        </p:nvGraphicFramePr>
        <p:xfrm>
          <a:off x="609601" y="152400"/>
          <a:ext cx="7924799" cy="67055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3000"/>
                <a:gridCol w="1637821"/>
                <a:gridCol w="1333979"/>
                <a:gridCol w="1405384"/>
                <a:gridCol w="1566415"/>
                <a:gridCol w="838200"/>
              </a:tblGrid>
              <a:tr h="9856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Answering the questions 20 pts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Asking questions 15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pts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Following the conversation 5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pts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Total __/ 40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757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  <a:tr h="1904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46" marR="38546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36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3794986"/>
              </p:ext>
            </p:extLst>
          </p:nvPr>
        </p:nvGraphicFramePr>
        <p:xfrm>
          <a:off x="152401" y="152400"/>
          <a:ext cx="8763000" cy="6705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99416"/>
                <a:gridCol w="2999416"/>
                <a:gridCol w="2764168"/>
              </a:tblGrid>
              <a:tr h="67056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>
                          <a:effectLst/>
                          <a:latin typeface="Calibri" panose="020F0502020204030204" pitchFamily="34" charset="0"/>
                        </a:rPr>
                        <a:t>Answering of Questions </a:t>
                      </a:r>
                      <a:endParaRPr lang="en-US" sz="2000" b="1" noProof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noProof="0" dirty="0" smtClean="0">
                          <a:effectLst/>
                          <a:latin typeface="Calibri" panose="020F0502020204030204" pitchFamily="34" charset="0"/>
                        </a:rPr>
                        <a:t>20 </a:t>
                      </a:r>
                      <a:r>
                        <a:rPr lang="en-US" sz="2000" b="0" noProof="0" dirty="0" err="1" smtClean="0">
                          <a:effectLst/>
                          <a:latin typeface="Calibri" panose="020F0502020204030204" pitchFamily="34" charset="0"/>
                        </a:rPr>
                        <a:t>pts</a:t>
                      </a:r>
                      <a:endParaRPr lang="en-US" sz="2000" b="0" noProof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noProof="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effectLst/>
                          <a:latin typeface="Calibri" panose="020F0502020204030204" pitchFamily="34" charset="0"/>
                        </a:rPr>
                        <a:t>4-(20pts) Ample vocabulary, correct grammar, evidence of preparation, elaborated answers, correct pronunciations, projection of voice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effectLst/>
                          <a:latin typeface="Calibri" panose="020F0502020204030204" pitchFamily="34" charset="0"/>
                        </a:rPr>
                        <a:t>3-(15pts) Basic vocabulary, some errors in grammar and conjugation, evidence of preparation, projection of voice, good pronunciation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effectLst/>
                          <a:latin typeface="Calibri" panose="020F0502020204030204" pitchFamily="34" charset="0"/>
                        </a:rPr>
                        <a:t>2-(10pts) Minimal vocabulary, errors in most answers, incorrect pronunciation that impedes comprehension, simple answers w/out details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effectLst/>
                          <a:latin typeface="Calibri" panose="020F0502020204030204" pitchFamily="34" charset="0"/>
                        </a:rPr>
                        <a:t>1-(5pts) “Cave man” answers (yes or no), errors in most answers that impede comprehension, lack of control of answers, simple answers that lack detail</a:t>
                      </a:r>
                      <a:endParaRPr lang="en-US" sz="16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effectLst/>
                          <a:latin typeface="Calibri" panose="020F0502020204030204" pitchFamily="34" charset="0"/>
                        </a:rPr>
                        <a:t>Asking of Questions 15 </a:t>
                      </a:r>
                      <a:r>
                        <a:rPr lang="en-US" sz="2000" b="1" noProof="0" dirty="0" err="1" smtClean="0">
                          <a:effectLst/>
                          <a:latin typeface="Calibri" panose="020F0502020204030204" pitchFamily="34" charset="0"/>
                        </a:rPr>
                        <a:t>pts</a:t>
                      </a:r>
                      <a:endParaRPr lang="en-US" sz="2000" b="1" noProof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noProof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noProof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 panose="020F0502020204030204" pitchFamily="34" charset="0"/>
                        </a:rPr>
                        <a:t>3 questions- 3 tokens -15pts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 panose="020F0502020204030204" pitchFamily="34" charset="0"/>
                        </a:rPr>
                        <a:t>2 questions- 2 tokens- 10 </a:t>
                      </a:r>
                      <a:r>
                        <a:rPr lang="en-US" sz="1600" noProof="0" dirty="0" err="1" smtClean="0">
                          <a:effectLst/>
                          <a:latin typeface="Calibri" panose="020F0502020204030204" pitchFamily="34" charset="0"/>
                        </a:rPr>
                        <a:t>pts</a:t>
                      </a:r>
                      <a:endParaRPr lang="en-US" sz="1600" noProof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 panose="020F0502020204030204" pitchFamily="34" charset="0"/>
                        </a:rPr>
                        <a:t>1 question- 1 tokens - 5 </a:t>
                      </a:r>
                      <a:r>
                        <a:rPr lang="en-US" sz="1600" noProof="0" dirty="0" err="1" smtClean="0">
                          <a:effectLst/>
                          <a:latin typeface="Calibri" panose="020F0502020204030204" pitchFamily="34" charset="0"/>
                        </a:rPr>
                        <a:t>pts</a:t>
                      </a:r>
                      <a:endParaRPr lang="en-US" sz="1600" noProof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 panose="020F0502020204030204" pitchFamily="34" charset="0"/>
                        </a:rPr>
                        <a:t> A student must ask three questions to receive full participation points. A student may ask more than three. If there are long pauses, the teacher may take a token from each student. </a:t>
                      </a:r>
                      <a:endParaRPr lang="en-US" sz="16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Calibri" panose="020F0502020204030204" pitchFamily="34" charset="0"/>
                        </a:rPr>
                        <a:t>Following the Conversation 5 </a:t>
                      </a:r>
                      <a:r>
                        <a:rPr lang="en-US" sz="2000" noProof="0" dirty="0" err="1" smtClean="0">
                          <a:effectLst/>
                          <a:latin typeface="Calibri" panose="020F0502020204030204" pitchFamily="34" charset="0"/>
                        </a:rPr>
                        <a:t>pts</a:t>
                      </a:r>
                      <a:endParaRPr lang="en-US" sz="2000" noProof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 panose="020F0502020204030204" pitchFamily="34" charset="0"/>
                        </a:rPr>
                        <a:t>Throughout the conversation, the teacher may ask a comprehension check to a student to make sure that they understand what is being said in the conversation. Keep track of this on a class roster by making a small check. Make sure each student gets one chance before starting to ask through a second time.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6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43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latin typeface="Calibri" panose="020F0502020204030204" pitchFamily="34" charset="0"/>
              </a:rPr>
              <a:t>Communicative Language Learning</a:t>
            </a:r>
          </a:p>
          <a:p>
            <a:pPr algn="ctr"/>
            <a:endParaRPr lang="en-US" sz="2800" b="0" dirty="0" smtClean="0">
              <a:latin typeface="Calibri" panose="020F0502020204030204" pitchFamily="34" charset="0"/>
            </a:endParaRPr>
          </a:p>
          <a:p>
            <a:pPr algn="ctr"/>
            <a:endParaRPr lang="en-US" sz="2800" b="0" dirty="0">
              <a:latin typeface="Calibri" panose="020F0502020204030204" pitchFamily="34" charset="0"/>
            </a:endParaRPr>
          </a:p>
          <a:p>
            <a:pPr algn="ctr"/>
            <a:r>
              <a:rPr lang="en-US" sz="2800" b="0" dirty="0" smtClean="0">
                <a:latin typeface="Calibri" panose="020F0502020204030204" pitchFamily="34" charset="0"/>
              </a:rPr>
              <a:t>				CCFLT Conference </a:t>
            </a:r>
          </a:p>
          <a:p>
            <a:pPr algn="ctr"/>
            <a:r>
              <a:rPr lang="en-US" sz="2800" b="0" dirty="0" smtClean="0">
                <a:latin typeface="Calibri" panose="020F0502020204030204" pitchFamily="34" charset="0"/>
              </a:rPr>
              <a:t>				February 22, 2014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133600"/>
            <a:ext cx="2667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43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Standards Addressed: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685800"/>
            <a:ext cx="7520940" cy="4572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Calibri" panose="020F0502020204030204" pitchFamily="34" charset="0"/>
              </a:rPr>
              <a:t>Novice </a:t>
            </a:r>
            <a:r>
              <a:rPr lang="en-US" sz="2000" dirty="0">
                <a:latin typeface="Calibri" panose="020F0502020204030204" pitchFamily="34" charset="0"/>
              </a:rPr>
              <a:t>Mid: Communication in Target Language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Participate in basic conversations (written or oral) on a variety of familiar and predictable topics using isolated words and learned phrases (interpersonal mode)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Comprehend short learned exchanges (written or oral) on learned topics that use learned vocabulary and grammatical structures (interpretive mode)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Present using learned and simple phrases or expressions (written or oral) on very familiar topics (presentational mode</a:t>
            </a:r>
            <a:r>
              <a:rPr lang="en-US" sz="2000" b="0" dirty="0" smtClean="0">
                <a:latin typeface="Calibri" panose="020F0502020204030204" pitchFamily="34" charset="0"/>
              </a:rPr>
              <a:t>)</a:t>
            </a:r>
          </a:p>
          <a:p>
            <a:pPr marL="0" lvl="0" indent="0">
              <a:lnSpc>
                <a:spcPct val="150000"/>
              </a:lnSpc>
            </a:pPr>
            <a:r>
              <a:rPr lang="en-US" sz="2000" dirty="0" smtClean="0">
                <a:latin typeface="Calibri" panose="020F0502020204030204" pitchFamily="34" charset="0"/>
              </a:rPr>
              <a:t>Culture- </a:t>
            </a:r>
            <a:r>
              <a:rPr lang="en-US" sz="2000" b="0" dirty="0" smtClean="0">
                <a:latin typeface="Calibri" panose="020F0502020204030204" pitchFamily="34" charset="0"/>
              </a:rPr>
              <a:t>Can be addressed depending on</a:t>
            </a:r>
          </a:p>
          <a:p>
            <a:pPr marL="0" lvl="0" indent="0">
              <a:lnSpc>
                <a:spcPct val="150000"/>
              </a:lnSpc>
            </a:pPr>
            <a:r>
              <a:rPr lang="en-US" sz="2000" b="0" dirty="0" smtClean="0">
                <a:latin typeface="Calibri" panose="020F0502020204030204" pitchFamily="34" charset="0"/>
              </a:rPr>
              <a:t> conversation topic</a:t>
            </a:r>
            <a:endParaRPr lang="en-US" sz="2000" b="0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xQTEhUUEhQVFRUVGBgWGBgXFxUWGBUUFxgYFxQXFxQYHCggGBolHBgUIjEhJSorLi4wFx8zODMsNygtLisBCgoKDg0OGxAQGywkHyQ0LCwsLCwsLCwsLywsLCwsLCwsLCwsLCw0LCwsLCwsLCwsLCwsLCwsLCwsLCwsLCwsLP/AABEIALABHwMBIgACEQEDEQH/xAAcAAABBQEBAQAAAAAAAAAAAAAFAgMEBgcBAAj/xAA+EAACAQIEAwYCCAUEAgMBAAABAhEAAwQSITEFQVEGEyJhcYEykQcjQlJyobHBFGKy0fAWM+HxgqIVQ8Jz/8QAGgEAAgMBAQAAAAAAAAAAAAAAAwQBAgUABv/EAC0RAAICAgIBAgQFBQEAAAAAAAABAhEDIRIxBCJBEzJRYXGRsdHwFCNCofEF/9oADAMBAAIRAxEAPwDUsGPq0/Av9IpyKTgx9Vb/AAL/AEinIoEol0xs0hqdamyKG0XQia5S4pBodEnDXQK5FO/CJNTFWS2IvGBA9z+1Rkj1rqyTrXkWP2/sao5W7LJUOu2UedCOIYsDnT+MvnUwfahFrCPcbM5S1bB1LmCV5xyHqYoWRueohYJR2w9wfD97afvgHS6MuRhIZNQZHMGarXZ76LbFm4XukXFDHIkaZZOXOTuYjSrtw+6jrmtsrLsCuq6aaHmKmRWhhx8YJCs8j5NoTZtKoCqoUDYAAAewpder1HAnqS7gCSQAOZMD50M7Sces4Oybt5gonKoJjM0TA3O0kwDoNiYByjjnbzFXVF8sMPYENZULN+7uFcAmLYJGkyemYS1Vk6LwjyZrPEeL20BHfW1YSTPigDykQZKjXqaDP21s2nW1duW3JIBe2QVI8XiABM6rBXcE8wZrJ8PfOIv9xh1fEYhlU3bt26xtWyQGuNAiQrMFE7lWMHMALxw7sXhbWV783rkZZdmC675Ukk+5NL5JuL26G8ePHX1LJZ7SJfEoCJ6xXCZpNrKgi1bRAPuoq/oKWl6d4P5Uq5OT2wlRXyqhCWJOoo7ZtaCdfXce9N2LSlRFTFWmsUK2LZMlnlH/AHSwKrvEGt3bwR2uXFzDwGFRXEZJES0mYJkSRFRcDxTFWC4uYZ3szKsrKXAZjEht15DoFHtdZo2T/Ttxtd/Tos1xeZ/wdK8gmnVOYDSPI6EeorsUSrF7EhKXXq7ViBFxwok7UF4tirF1cpOvIxBFHGNVPjWFUOQBHTl+VFxJNi+dtRBF3Dwd6SF607/DHqKUqEbwacTMxxGHw80nDXzbNTkpdzBK40Otc2mql0RwafKPZbsEPqrf4F/pFOEUnA/7Vv8AAn9IpxlrMkjcTG2FNFaeIpJoUkXTGiKSRThFIYUNoujyLrSMedBT1moXEnqJPjAmO5DD3ah3sXkF68znurVl3cZZ1XxZusgA6Um9e5UN7fXv4bhd8EfWYn6ketwEMPa2Lh9RS+Nc5/YLL0xKvj/pTQnJhLFy65MAuBbWeoUFmPvFQLlvHYuDib6BQZFpQcinzA3PmSaj8G4ELFmzd3e+jOTyUC46BV9lBP4qJWb2UZmgDqaLNqGoINhxXuRbuyOLewMjOrL0yxHoS1XjD4pXEqaxB+NHvPqpa2oBY7ASYEHnVo4Px4KedXhllD5jsuCORtrs06kXbgUEsYABJPQDUmg1viQvWyLd3Kx2O8HzHT0qi9v+O4rDYe/buEEXkCqwLGMxh4YxAIDiOhpj4vVLsUWB07dV7FG7e9rf4/GKQv1VqRbVtRlkHMymPihSR0AFCeJrexVyzbRSS6Iy76jxDMeUkgk/LQAQK4Pixbu94wzQr6HWWKkfPWtU7D8GTA4X+IxRy3GXUsf9tPsoJ2Mb+sV2SXBX7kYly17B/sb2ct4GzkXxXHhrjmJZo0A/lEmPUnnXOO275V2w7gXQfDmEqQPsGfhnr1OtPWOJq0FGDK2qspkMPIjSn7wOVoUudDlESwkBok7jpzis9ybdvsejFJaB+EXFqmcst0RLZJBVvtKUYmY6+u0VIwmK774TDdPTePPyr16+2HfMDAMEzsegYfvVW7R8S/h7tvGJKlnHeKNbZ5ZlbYE816cpJq8YqR0m1319f3NJ7M3yQ6nkf+KOWrpJIymAYnwwTzjWaq3ZLFB+8caZip+cmgDdrRZ4hdsXL7oqXMijKnd6wwBzEcmUGOeuppnHKooVnDlJmj3sKrCCOYOmhkedOPbnnzmuWbmYAjWRNLo/FC1s4iADSu16vVJU9Xq9Xq44av3spE7H9aC9owPCQNetE+KDw+9Csc+ZNaLjW7AZnpoByaWBXiK6tNGeJXelK8Gmm3py8NJqxUuuA/2rf4E/pFPEUzgP9q3+Bf6RT1Z5sjbCkGvXWg1wNNAcldBEtHqTSqS5ioJPLQzjqMAHAkDf+9EA07UzxPFi1YuXGUuqIzECJKqpJiSBOke9DnFTi0Wg+MrAGAwl24wdBoDMt8Mg/n7UY49wFcSqK+uR8/kTlZTpOnxb1G4Nxo3svdIUtKBGb4mJG0cgDPrFWIVHjYYxTp3/AD2CZ5yUlar+e5UO0nAktYNMklcOSdd+7dpYexI9hWZXMTbuX8paUtrngbFgfCrTpE6kHlW6cRtZrVxYnMjCOsgiKw7F8IhnCkqrbjKJJ9d6JkjGMrL4JylFoj3sQ95iwEIx+yDrGwCjYdKlYlha0zAmAWA+wTPhPmKkYAdxbKqwZ2EwOSjSJ5HyNV/FMxVxHiJ5DcmhVb+wynS+5J4bxa4rZxeNs6kQCxMa/COXnRj6ReKi9w0B7iNcLWHhT/8A0Daf+RqnnhbPBb6tUnM8nVDEKByO/rNB+L4wXLgyyEUBVnoNtKZgknoSy5G4+pfgWr6MOCpcud44nIdAdgeWnqPyrVcdh7eIR8PcME+JOUiIMdYMyPOqJ9FzBVccyAfzIrQ8VhLdxYuCempBB6gjUHzFK5JP4lhIR/tpGdYbspi8NiPAwNokCJ0gQFkeQEA7+tXLG4zuEDE6ip2Awa2lyqXYby7Fz8zrQftLhO8jXbWP71Enzey2NcEC3x4xbnNagwFD94RsZE29judd9d6I4LhPdzleARBBPhIO4I5iqDa42LdzI4AYbnXKTPnqOWuo5aU9xDtY0Rb5/l61d4pXotHNDj2azwZUtL8SgFgZ2AAH5ACs3fF4fGYjEm+wRbl1nRzMdyQF1OkHKimRrpzqp8S7RXbqhGc92u6jTOT948x5UPlmHizxvAgfMnYfnRo46VCzyrk2jcuyPbKwqWsPaRmt21Chw0lV6sreKBrr0jzi+Wr6sMymV68vY8x5ivm3gvEBbGVSuoIgRBkEeKQc2+xgVrHZjEG+Fa/cuXCIIzOxVeYLLAg+hO1ET9gbjfqL9XaSp00rtWBHq9Xq9XHEXiVuV05VX7raVaSOVVziVjKxHyo2J+wvnXuDGFdilFaVlpkRZCub0+NRTF3en7Q0qWURc8B/tW/wJ/SKdNM4D/at/gT+kU6xrPZsjV0TUckipDGmnpXIr2Gizgeaaa7GhrhtkbaiuZM+mx8wf1odstSIeNvBFLlgoUSSTAAG8npVH4921GKtixYnu2YZnIy51GoVRvlmDJ3iNjTH0rB+8s4dbkqQXuqogTI7sEzrpmMelBOD4OHBPl7VLjxVsPgSlJOujVOxuHhZ6DSrLQLsrcGSJEwNOvWjtM4UlBAPJbeR2dqo9r+z5cG7ZAmPEo5x9oCrbXatOCkqYLHkcHaPnbit5lBZjEacy3sKc7KL3rM0lgvPWJgHmBqK1Tth2PW/aud0AHMmFADEPAuqCd5AGnI7Vj2KxJt3Rh0D2Ldo+IEFWZgZ1B1ihOHp4oZWW5cv9Fh42EdDbYab9P0rPeKWgGAAiKteM4jmE9arfEnBII1qMMWjvJaaJPZXtAbF4FvhOnsd/wBvlWv4PiodQQZBrA76DdZjz5e9F+C9orlmBmJUcqtlw8toHhz8fTI3DvRvvVX7WYh1a1dtHxI2q8nSCWT1gaedDcL2rDKCh1+7zIO4Hn0ofx/i4JVZHM8uYj/9UvCElIak48bsE9osTZuhinhDRuCCGmWX8vzqtO8CBTvEsRLADYT7k/4BXLOF71IT/cUE5fvqN8vVhvHSnYqkZ83bOd5kAOkjadYY6kxzgEfOmLt4k6kmdTrvSr2oB/yYAI8thXcLYzMAQelWKBjgasSIAA9BrWl8BxIQDMpaOhH6EUD4JwkKogVYLFiBSGXLb0bGHAox2XTh3FkjQn5/sdKKYHiaXASrAhd+RHtVCwyGf8/zpQviWP8A4dyjXGtJee34l1I1YkfhJCz5TV8eZt0Az+PGKs15LgOxBpVZ1Y4wxW26GMy6gGRmHQnkaP4LjjMIYkeYiR8wQflRFnjdMDPxZJWtlmqDxazKz0/SlWr5IkeIdQPEPVeft8qU2IVkbUEQTpz/AMNMxfuhOatNMrLrXK81yksdKdMxkO9vT9k1HuGn7G1Swa7LlgT9Vb/An9Ip1qh8NueBB/Iv9IqW1Zl2bdUJak5BXcs06qRUcbJuhKJTXEcatm2zudFE+p5Ae9J4lxBbK5m3PwrzY/2rN+0HGGuMS5nyGw6AeQrpSUdIvjxue30CcY5uXGuPqzEk+Unak23CmTTLYgH/AAUH4jxCCRNL8XJmgpqCLhwbjatddS2iKJHSZ1Pt+tXnhHGEaMr5lAgruR5z09JrA+HdohatXEW1muu5OedCNlDDfToN6vfYPguJDJdN27LfGBmyE/dZvhnYDQxtFTxcJWVcoZo/yv8Apr6tIkV2kgBQJ00qvcW45cDBbbWLSjd7roxPkttW09TPpTMpcUZ0IObpFkise+nqxbBw90MO+1RknxG3urRyAMjX71GeM8UKw5x6W2Mx3atdZiRsgYqE06KayHtDae5dZy73Mx+JtWPrUxd9nTg49AZsYx515LpJHrTb2Yoz2TuraxVm6QT3bq0K2VmAOoU9SKulb0CcvqHsF9HmMu2lvLZcIdSrQrsvVVaJPrE8qYxXZgWfDeUowGuchYQ/aMEzlOkiRrrHL6E4HxZMVZS/bmHnQ/EpBgq3mKm3EDaMAR5gH9a5/QtFrs+Y04daAy2sUvLRVL77EsrQB5GmcXwI2z4T3k7ZSFAElT4jzkHYGAR1mvonivZ61cBNu3aVoP2QoaeRZRK6xqAaCYLscy2AsxdliZCMIbLAEaaZdCR9o6dB7ug3oaswC5wW/Mi2Y33EASBq3uKm8St28M/da51jMw8QW6DOZNR5DQ67itG7a9kf4TCXMQWDXSVQhVPw+UnSND7HrIyS7aYsSxgzLEn7R135k71YFKl0E8TctXfERkc/EyfAx+8ViUJ5gipXD+Et8SMrD+UZj+RoKbRXUOT7SPnNH+yiZ7gzR+lUnpWXxLlJIvnAgcgkEeulF+7qNh1AAqQr7VnN2zZp0P2rYoP2t4V3qSqB2USqyRmPTTyJo7b1ofxHiNtPiYCNPU76VMW07QNq9MF8Cw1wkZgQF2kR8qsiI2bKokxrQrDcRB1VvzipFjGsW0Yj3P6VzdvZdxYVw3Ejb8UkQQPcmACPcUTxTB8t+0crSO8TlcU+Fj5OBqG5xB5EVnig8LgaZlMeRiR+dS+DYzvLIJ3IAPuKPgyvG99CfleN8SFrscB1I6GludKaZYc8wdQaXcbStqLUkmjzU4uLafsRLpqVY2qJcOtS7W1XYKPYVu4zJbQ9FX5wKLcLxwvLI3Gh8/MUDxuEm2vQov8ASKJ8BwTW010nlz9+lZEPmZ6OaXBML0kvSGamLlyjCx11BMxr15/OoXFMSlm29260IgltSdOgHMnQAcyako81QfpSx091YB0M3GHWPCgP/uflVSY+p0Bf9aXXditqwiEkqpt5mC8szAiTzOnP3qucV4/ZcnvsHanUZrR7tj5wP70hSFoX4dSROprov3DygqomdmsGt1yti07nMSBEtl5TE7VreK4kvD8OiD/fdZh9rSn7RUnSTMDnr6HOOwXFb9i6xsLaylfEXQtAB0Kww8XLmNdqJcdtXL0uxz3brqgnncchVEAaADkNgBQ5tcgkOTglWv1JeH4v3xYvddi32mJhj5Hp5Cq/xURcbXYGJ6wYp+1hDYb+GY5spyAx0YqSB051Ex1pzKsskSJ6gbGhpJSL7cKBmAxguWbiEs2QAqzRm21GmmjDSp+DGe2rEbia9wnBFgVbRSIPWNQBPICaLNhlRQByECiTkr0BxwlWyo8SwPi20oXfsG2w3g6g1ccZZB3qH2ssKMPaIiQY9oo2OVgsuOtlh+jftR/D4lBcaLOIGV5aFW6NA8bDlJ/mNbjXynhMTlRSCVK3FYMNCNGkg7g6D5V9UYa5mRWBDAqpzDUNIBzAjcHei5N7F8erQ5Xq7XqEEK5274f3+GNoiQ5C+csyhfz096wfthhcl0xlKqWYmAQWlRMepyj8Ir6R4jhe8TLzBDA9GUhgfmKxztTwU3VxAVTnBN3IYkolwpfCj+U5GH4x5VF0y9XEzTv1YbFWHPcH9wfnVo7IJBzEyT00qD/pJ2tI6sDnkKo1Y3AYNsgTDEagb7+7vACbRjfy/tVMm46CYFxmnI0K3cp5bmtD8DiFYSNf2qaqVntbNhNND/Ecd3VoldW2A6k7RVHSbnjW4WILqy7EQQM0zqG8RHpHKrVctF3/AADMv4oMQPWKF8FwAt2vgVXZQkAswEQCczEk8/nRYNRi/qLSUnNV0EeFYeFU+UHzqRYBXORvHh00mdz6CncEIUCpPcTtQmxgH46+VtHmToPMnT/PKpPC7Rt2l3Ex8hsaffhZZ0LaqokDlmO5PXSB8+tTL7KolyAq9f0/4FSk3pFJ5YxW+j1y5LKPIn2J/wCDXb1CODYw3rt1uQIVR0UAR+596L4it7DBwgos8l5GRZMkprpshtvU63tUJRrU8CjMXiW3AoO7t6fYT+kU6zUzgz9Vb/An9Irlx6zqNpsTeu1FZ6W5pkirJA2xVh96yft1jc+NuR9jKg9hJ/NjWqJv61iWPuG5dvP967cP/uYqsuguH5iDjLnhofaG87URxqaChhvRNVQWfZZ+yWKANxdiQse01YeEY9bd1XuHS1cFw6SchBRiBGpAafasytYsowZTBH+QaL2+M54mVbyP6GqSxu7LQzJKmWXtPiSmNuOhDQ0g6QVaHUiNNifnUDHY8ljlAmJ+f6UKw9t84OaUIAEmcsdByHkNKsNzDKLZy/FuTVZJJoJjbadFbsYp1fVuYHKJMwI35b0Sw3EmcuriGQ/+p+E0G4lhMzgqpJMDQjQgzJEaiJ6UTxGjloOiBTpud/y/eiNKgMZSuheKvwKrXGOIG5C9Kd4hjjsKi8G4TdxeIt2LQl7jRrso3Zmj7IEk1eKoHklehPD7bXGS0il2ZtFEyx5DTXXXavp3sciLg7K2ySqKVGYZWWGJyOv2WWQCPLSBAqscM+i/DYVFuW1a9ibeVgzOVDOpVtFmE1Bg8pEyJpzgfbK2/EcVale6Y2gjgAANkClLjA/F3guL4v5YMb2b9iqRfa9Xq7UHHKrnG+G5GtXkHitXWcahcwuyt20SeTSIn7SpJAFWJjAk6AfkKyTtz29XEWLlvCuYzRpMuqtDFoOitqQOYWecCrjZaMqZJ7YWcLaQYjDrluXVzDKwUZisL3luYOoA2gED3zHE3TdPeIT3jFi6kfa+0QdjJknYg+tS8Hee8hCrBXdSdCI1jpOp061NwWCzLC22uZTOWMpJKkLDHbWNpHhOg2qiXHsK/X0DsPx02DGvn58zH6e1W/B9pbFwTnjaQZ51X8Rbyk3L3DQX0ku+ICiI2VbkRofIaVa+FXrV9RawGEsKD43t5F70gRIz3ZBA6g61TJCLV1+QXBOalxtL8dEjDY1SCVIYHmINO2UzfCpPoCf0otY7K3rsi9bs200ACqiNAB37uZMxtFHuzPZ0YZCHFtmLTIGaByAZhNBjhbYxPyFBdpv7MqGaDGUz6H9Kn2cOwGYgqOreEfM1e+7XfKPkKbxgbIcoluQJK/mAY+VEXjK9sBLzXWkUTHcTK+G2M7dROQeZfb2Enyqt8axzKAGPeXn+BNpPWPsoOZ/U1ZOL4fEM0eFSdAFBdj6M4Cj1KmqzxLArZDAEvdfRnJJJ/lBPL/NNq08HjRhtdmB5vmSmmpdL2/cn9hsMVtlmOYuzMW+8ZiR0GmnlFH75rnDMN3aBPuqF9wNfzmuYg0X3A/47G7I1qUaZwop81LOitFmwr/Vp+Bf6RXnamMO31afhX9BSwaQNVs41M3KeNMPtVio21Z92n7IMpe7hAWDEu9ndlJMsbZ+0Jk5d+k7DQDSIrmrJUnF2jB/4gNIOhGkHQgjcHoag4iz0rZ+0fZTD4rxOuW5Gl23Cv5ZuTj1BrPeK9jsThySB39v71seID+a1v8pqnGgyyKWmVA4c9DV3+js27V5C1oXbhICKQDBPP2EmeVCMEq5oieWWPFJ2EbzVgQ//ABqyozYq77ixbPIfzH/NAJvBpbZ0ofQ1HivY7CYmXyZHMy9ohSSN8ywVJ9RNQ8N9HuGUGWuXDyzNlHlIUUA7E9qUtkK0hXPikkwx+1/etOUyJGoOtVlFHXKJT7XYzIwyLhAu5Js3HcdIL3CD+XpRb/TwKlXu3MpBBW3ltKR/4AGjdeqEqJlNyVP9Cnr9GfDh/wDSeeveOSZ6kn9KVxjDWuG4e5ewdjDW30BZ/AAvPM+5Aics6mrXeuhVLMQABJJ2ArMuN2G4sxuCRgrTeCRlN51kFlH3dSJO9c2RGNsz3jn0hcQu3WyYpsglR3KG0jLqJynxAkdTNCrPH7gtsghZVUgiBkUsQEiANWBMjXKpnStNucMtMFRLagDQQOQrt/svZZYKigf1CT6GX4cqvkUjhv0m4+2VHfZgAFh1DaL1J1J8962Dsd28s42EI7q99w7N5q23tvWG9rOzn8O2a2ZXpzH9xQnC4wrrrI5qxVh5gimIyUlYpOEoOmb79LvaD+HwotLIfESu8Hu1jPr5yo9zWCC6z3Aq8zEDb0ox267Q/wAUMJAIFqwE3JGbO2ZpOpJyrrSOxmAkm4eR0/eonLhEnHDnJIuHCOGi2oLAE0Vs4rIYVQoBkD1MmKQuLQDxMq+pA/WnrdkMMymRyrNlKTds248IqkW3BcVtZFN0os6eIga+9RMZwru8XhsXhQCjXBbvKNABcBUXF92gjqVNZ/ir/wDC3v4jEMbjA5bFtROX8K/fPXl71pfZbjD4m19cgtyPgklgvIsdlbyE03ilW2Z+aN3RaLV0MoZTKkSCOYpVVviXaW3gntLiSqWrzOgubKl4HN4+iuGmeRBnQ6WRWBEgyN55R1mjratislTobuNypVtpE0Kv8QGRmGsAmodniltsOhsOHDk+IH7f/wBkjkQZEcoquN85Uici4RtnO0vFQAUT3PP0mqVZs95iEB1C+NvRdR8zFEMfdkml8Iw8KWPxXPyQbD9604JQjowszebJvoKWhpPWot+prCBUUjWqIJJewqwulKalquleqSaC9lvAn4V/QU6DUayfAn4R+lPKaTofsWTTbUquNXHEdqQTTlymS1SceNN3POulqZxGIVVLMQAASSdgBqT6VNHAftFxFLFs3CFz/DbkAnP1noNz7DnWfG8XMucxJkk6knmTSO0fHRibxeYRfDbB5LO5H3m3PsOVQbWIA50tkbkP4EorYXFuNq1H6N+MG5aNlzJTVT/LzHt+9Y62O86s/YTi/d4hCTpOvodDUY7TphsqU46NupNxwoJJgAEk9ANSa6DULjSMbLhSFJESRMT0HMzGnnRW6ViUVckgf2i4SuLRAzutkeNgrFcwiRI3Jjrt7VTe0naBVsG2trLYt+AIpAhQDE67afM+dXrH3+7sKh+LKBEzqAATPP1qiYzhecnUgtppz8o50tlyVSHPHxJpv8gJ2bxxNxTYbPZY+K2/x2j1Rua+VXK8NKr+C4IMOScx01IAA9AfP0io+P4+rDuxc7t80ZokZpMT5Ej8qBJW9DKXFWyP2lw2cMD0NZRcBViPM1qOJxN4xbxCrn5XEnJcHWD8LdRWdcbQC+4HI/nTPj2tCfl00pEEWmyzByyRMGJAmJ6xrFWTse7FHVIzTAnYSNz5VYuxPCDiuD4xUWbtjELfTSS8WgGtjzKB48yKAdi7YTEpJ+rvAqpn7YOgPTXT3o2RXEXwvjJMsGNsYTDkLcttisQwnLHeN65T4UFG+C4ximto2o0CnL+2lS8Nw8S2gVzuYgn1Nev2ssL159B10rPnktUamPFW7H73DVu/WgSVB35dYPLan+EYzu9ViKirxQW1OUnNtsYPnHSguO4qAytDublzKWCQoY6/F18hUJN9F3STsk/TLj8+FsOh+C94hHW24Uz0+IeeYVUuDfSjjrFlLKtbKWxlXMgJy8gWnUAaDanPpGxsWltTu4b2UH96oAp/DJuGzK8iKjPRpFjt3iMQcqiyrtIKCUV+kM7hQ3kKuXZbiytgrYOlyyrWmQiCjl2JkehGvOsHq3dkeNuCqNqBJB5leanrBgjpNMYYx5CnkTm8e30aYlnMddtz/ajGFTWaG8PbMAaLW6akzOxpdnbpppF1p0rNLtpVS9WzjCo965T95opqzYnU1ZESvpBKwfAvoP0p4Go1j4F9B+lSBSlDwsGvPXrSz+tO27c6/wCE1xNEK4KjOYqwJgRzpxcEn3RXckTwZSeI48W1Zm0VRmYnZVG5PQVk3a3ts2IPdWQRZnUmQbp5SOS+Xz6VoX064wWsJasWzl767mdRu9tFPxdRnK/LyrIMFgfFmO3LzPWrblpEVx2xHcvud6csYK9cbLbRrjb5UBJgc6l4pwgk+w6mifYHtr/B3mF5c1i7AeB4rZGzrzIHNee4136cVHRaLsrHfEEgyCDBB0II3BHKifCeIsrqehrVu2n0f2uIZcThbiJccA5t7d5SPCxK7NEeIe9ZDiOFXrOIewV+stmG1EA7/F0iPnQlFvoIsnDbZ9C9lu0gurBOoj9AaPYziaIOpOsfvWEcExuIsPmKgggAhWUmRsYnX/ir9Y4j3gtuRBZeYg+QPtQ8qyY75L8BjG8OanB39aCPEccTLtPoASQOgAqvPxC3cJAYkbEahoIj150cuv4ZG9A8Vw4XpYeC4NiNNfWs5vezUxJUPFyuW0oU2ltwsli4cEBdSTK5eZ1mq/xfhCFm7xSVaDpplYc45jy9asnC7LFQbghwcp6NGxHrUq5ge8aOtTGTT0c1CqfQCw163awjvd8QsqSpI1LTCDU/EZArKnV7lwsdS7SfVjqB+lab2ysLetizacLatv4m5XLvODzCqWPTQ9BRr6NOwPckYnELrA7tSZ31zshHhO0A60/hSS+5meVba1r2Cn0R8BfC4a53gKm64YTzUDwt7g/lWWfSFwv+B4lcUjLYvfW2iAfAW+IrHNXB08xX0aBVc7c9k7XELGS4crpLW7m+Q85HNTGo8uVFexZaKhwvj9rE4dLyEF/huDYi4N5G8H4h61B41j3VS9tM7GFjoOvnWacZwVzh9/LbvKWjxG2yMp6fCTp6gf2k8N7a3kP1njXny+VK5MDcrQ5h8mKXGRfeG38LE3nu3nI1tojKFJHnGxB66MNKk4u+1+4ngFu1bMrbUAKG+8xiWOrQIEZjpQjs7xG1iDmCgN66+4FWhyttczkDy/sKBKTjqhqKT9V2ZZ9IrTiFXov6mqnV17S4Xv3e5EdPQf5+dQuB9lxibLsmbvbZKlJADEiUMkaDr6GncT9KRneSmptsrKt1qZwvG91cV4kDQ+h3jzqwYj6OcahWEVwwElWACE8iTHzqzp9FdxcKQ9wvd1YIhPdqSI0EeJpjUxtRo3YrKmqZaOC3JRTGhAIo5bFcPB8iDuhDqoBWYDwOU7N/nnQ21xUsSqAhlMNmEFCNw3Q00nz6EGvhaYaUUo7VGsXtInMefQVNtpNQ9F1siLYzGTtXrtzktFu5ULLbCpeAsqUDZQJ1Gmw5VV5KVl1ht1YJwayq+g/SpmGtzPlUfhyaKfIfpRmxYAnoaE3QylYzhcPpJ5/pyqVbtAAeVLFdodhEqPV6vV6uJMc+nLhrd7Zv6sjqLUcldCzaeoaf/E1TGw0QOgA/LWt97W8KXEYZ0YCVi4pPJl5/IsPess4hwfIpJ+6CT66n9hWh4ii1vsy/OnODXHoo3EcEH8iOf96A3rJQw2/+bGrNeaTptUbFYcOsH2PSq5sSk20HwyailIl9i+3WIwPgWLtjNmNppGWfi7t/sE7xBE8tzULtH2jN3GX7tnRblwvqASRoFnpAAEChb4Zk+Ib7HkasfG+zdv8A+Ow2KsIxuPlVwssGJUgnLyOZeXWlVyj1pjLqSp7RGw2LN82gWCZjDa66b5fX961PDWRkAHlHl0rLO1vZjEcO7lLroy3frFKTC3AAHWSJmCvrWjdkMeL+GRgdQIPqKV83JOdNjn/nwhBOKQYs3GU5W/79D+1Pqqk6Ui44iDrUW44TYx60hdmgotdBC4YFc4VYe+7pbGiiHeYCZvsgjXORJ02GukrNI7S9ryn1Nlh3jbsBItjqep8qEdmsddtghLjqxYljmMs53ZjzOg1pjHhaXN9AZ5Vy+Gns2rgPZWzhwDGdxMEjRJ3ygz5anX86P1k2F7QY0DS8T6wf1p//AFFjedw/ICirLCKpAZ4ck3cmalUbiOFF209s6B1KzvEiJgET8xWd4DjN/vbZe4xXOuYSdpE1fheIcDlNEhkUugGXE8emfMHbPs6+CxT2nUAHxIRJVrZJgideRGuuhoTgMSLdxXNtLgG6XASjDoQCD8jX0D9MHA1vYJrwCl8OWfxSCUiXCsDI0gxscvXWvn67hSMsx4gCNRsRInpz+VEsC1QTw/E7a3y1pGs22jwrcd8h5wxgkeRmOpq34a8GAOYt6kn8zVO4bw0C+lrEAgOyocpGZS4BRgB6jTzq9f6CxVqDZu2ri9Lk2z7EAg/lQsuPl0MYMyhqXQzfXMIot9HeBi7iTyiz8ybgHvQ27wDHnwrYE9Q6EfrP5VoXYns0+HtxdILFi7Ec2gBQOeUAc+ZNUxwlFhPJywnGkHcNbgQaeFkr8O3T+1LdNakINKPYkkNQG3+dCOM8EFw94oi8vPYXF+63n0PL0o5kpairRm07RWeNTVMq2Bt+UHYg6EHmCOtFbShRJ/7qVi8KJzga8/PofWkW8IWMt/1RnNPYCOJx0Q3VrpHTpRwLAAHKkWrGWlxQpyvQfHDjt9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191000"/>
            <a:ext cx="3722914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7520940" cy="548640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Objectives:</a:t>
            </a:r>
            <a:br>
              <a:rPr lang="en-US" dirty="0">
                <a:latin typeface="Calibri" panose="020F0502020204030204" pitchFamily="34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514600"/>
            <a:ext cx="2449286" cy="2438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endParaRPr lang="en-US" sz="2000" b="0" dirty="0" smtClean="0">
              <a:latin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endParaRPr lang="en-US" sz="2000" b="0" dirty="0">
              <a:latin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Calibri" panose="020F0502020204030204" pitchFamily="34" charset="0"/>
              </a:rPr>
              <a:t>Students </a:t>
            </a:r>
            <a:r>
              <a:rPr lang="en-US" sz="2000" b="0" dirty="0">
                <a:latin typeface="Calibri" panose="020F0502020204030204" pitchFamily="34" charset="0"/>
              </a:rPr>
              <a:t>will participate in an authentic conversation in the TL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Students will answer questions in the TL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Students will ask questions in the TL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Students will use interpretive,  interpersonal </a:t>
            </a:r>
            <a:endParaRPr lang="en-US" sz="2000" b="0" dirty="0" smtClean="0">
              <a:latin typeface="Calibri" panose="020F0502020204030204" pitchFamily="34" charset="0"/>
            </a:endParaRPr>
          </a:p>
          <a:p>
            <a:pPr marL="0" lvl="0" indent="0"/>
            <a:r>
              <a:rPr lang="en-US" sz="2000" b="0" dirty="0" smtClean="0">
                <a:latin typeface="Calibri" panose="020F0502020204030204" pitchFamily="34" charset="0"/>
              </a:rPr>
              <a:t>      and </a:t>
            </a:r>
            <a:r>
              <a:rPr lang="en-US" sz="2000" b="0" dirty="0">
                <a:latin typeface="Calibri" panose="020F0502020204030204" pitchFamily="34" charset="0"/>
              </a:rPr>
              <a:t>presentational modes of communication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19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219200"/>
            <a:ext cx="7520940" cy="548640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</a:rPr>
              <a:t>Why this activity is </a:t>
            </a:r>
            <a:r>
              <a:rPr lang="en-US" b="1" dirty="0" smtClean="0">
                <a:latin typeface="Calibri" panose="020F0502020204030204" pitchFamily="34" charset="0"/>
              </a:rPr>
              <a:t>valuable?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00477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sz="2800" dirty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0" dirty="0" smtClean="0">
                <a:latin typeface="Calibri" panose="020F0502020204030204" pitchFamily="34" charset="0"/>
              </a:rPr>
              <a:t>Gets students speaking, 30-45 minutes in TL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0" dirty="0" smtClean="0">
                <a:latin typeface="Calibri" panose="020F0502020204030204" pitchFamily="34" charset="0"/>
              </a:rPr>
              <a:t>Low stress and affective filter</a:t>
            </a:r>
            <a:endParaRPr lang="en-US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0" dirty="0" smtClean="0">
                <a:latin typeface="Calibri" panose="020F0502020204030204" pitchFamily="34" charset="0"/>
              </a:rPr>
              <a:t>Natural conversation setting and real people interacting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0" dirty="0" smtClean="0">
                <a:latin typeface="Calibri" panose="020F0502020204030204" pitchFamily="34" charset="0"/>
              </a:rPr>
              <a:t>Teacher gets to observe students speaking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0" dirty="0" smtClean="0">
                <a:latin typeface="Calibri" panose="020F0502020204030204" pitchFamily="34" charset="0"/>
              </a:rPr>
              <a:t>Versatile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68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</a:rPr>
              <a:t>Procedure of Circle Conversation Activity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Calibri" panose="020F0502020204030204" pitchFamily="34" charset="0"/>
              </a:rPr>
              <a:t>Give </a:t>
            </a:r>
            <a:r>
              <a:rPr lang="en-US" sz="2000" b="0" dirty="0">
                <a:latin typeface="Calibri" panose="020F0502020204030204" pitchFamily="34" charset="0"/>
              </a:rPr>
              <a:t>students a list of questions or prompts.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Allow them time to prepare answers. Students may use their sheets in the activity (in subsequent circle conversations the teacher may decide to do it without papers if desired).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Explain to students how they will be evaluated in the circle conversation activity.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Carry out the circle conversation.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Evaluate students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</a:rPr>
              <a:t>Give feedback.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6734">
            <a:off x="4981704" y="3407149"/>
            <a:ext cx="3512150" cy="2695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828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762000"/>
            <a:ext cx="3276600" cy="548640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</a:rPr>
              <a:t>Materials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>
                <a:latin typeface="Calibri" panose="020F0502020204030204" pitchFamily="34" charset="0"/>
              </a:rPr>
              <a:t>List </a:t>
            </a:r>
            <a:r>
              <a:rPr lang="en-US" sz="2800" b="0" dirty="0">
                <a:latin typeface="Calibri" panose="020F0502020204030204" pitchFamily="34" charset="0"/>
              </a:rPr>
              <a:t>of questions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>
                <a:latin typeface="Calibri" panose="020F0502020204030204" pitchFamily="34" charset="0"/>
              </a:rPr>
              <a:t>Rubric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>
                <a:latin typeface="Calibri" panose="020F0502020204030204" pitchFamily="34" charset="0"/>
              </a:rPr>
              <a:t>Tokens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295400"/>
            <a:ext cx="3881438" cy="3013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260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381000"/>
            <a:ext cx="2301240" cy="548640"/>
          </a:xfrm>
        </p:spPr>
        <p:txBody>
          <a:bodyPr/>
          <a:lstStyle/>
          <a:p>
            <a:r>
              <a:rPr lang="en-US" u="sng" dirty="0">
                <a:latin typeface="Calibri" panose="020F0502020204030204" pitchFamily="34" charset="0"/>
              </a:rPr>
              <a:t>Rubric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5287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Answering </a:t>
            </a:r>
            <a:r>
              <a:rPr lang="en-US" dirty="0"/>
              <a:t>of Questions 20 </a:t>
            </a:r>
            <a:r>
              <a:rPr lang="en-US" dirty="0" err="1"/>
              <a:t>pts</a:t>
            </a:r>
            <a:endParaRPr lang="en-US" dirty="0"/>
          </a:p>
          <a:p>
            <a:r>
              <a:rPr lang="en-US" b="0" dirty="0"/>
              <a:t>4-(20pts) Ample vocabulary, correct grammar, evidence of preparation, elaborated answers, correct pronunciations, projection of voice</a:t>
            </a:r>
          </a:p>
          <a:p>
            <a:r>
              <a:rPr lang="en-US" b="0" dirty="0"/>
              <a:t>3-(15pts) Basic vocabulary, some errors in grammar and conjugation, evidence of preparation, projection of voice, good pronunciation </a:t>
            </a:r>
          </a:p>
          <a:p>
            <a:r>
              <a:rPr lang="en-US" b="0" dirty="0"/>
              <a:t>2-(10pts) Minimal vocabulary, errors in most answers, incorrect pronunciation that impedes comprehension, simple answers without details </a:t>
            </a:r>
          </a:p>
          <a:p>
            <a:r>
              <a:rPr lang="en-US" b="0" dirty="0"/>
              <a:t>1-(5pts) “Cave man” answers (yes or no), errors in most answers that impede comprehension, lack of control of answers, simple answers that lack detail</a:t>
            </a:r>
          </a:p>
          <a:p>
            <a:r>
              <a:rPr lang="en-US" dirty="0"/>
              <a:t>Asking of Questions 15 </a:t>
            </a:r>
            <a:r>
              <a:rPr lang="en-US" dirty="0" err="1"/>
              <a:t>pts</a:t>
            </a:r>
            <a:endParaRPr lang="en-US" dirty="0"/>
          </a:p>
          <a:p>
            <a:r>
              <a:rPr lang="en-US" b="0" dirty="0"/>
              <a:t>3 questions- 3 tokens -15pts</a:t>
            </a:r>
          </a:p>
          <a:p>
            <a:r>
              <a:rPr lang="en-US" b="0" dirty="0"/>
              <a:t>2 questions- 2 tokens- 10 </a:t>
            </a:r>
            <a:r>
              <a:rPr lang="en-US" b="0" dirty="0" err="1"/>
              <a:t>pts</a:t>
            </a:r>
            <a:endParaRPr lang="en-US" b="0" dirty="0"/>
          </a:p>
          <a:p>
            <a:r>
              <a:rPr lang="en-US" b="0" dirty="0"/>
              <a:t>1 question- 1 tokens - 5 </a:t>
            </a:r>
            <a:r>
              <a:rPr lang="en-US" b="0" dirty="0" err="1"/>
              <a:t>pts</a:t>
            </a:r>
            <a:endParaRPr lang="en-US" b="0" dirty="0"/>
          </a:p>
          <a:p>
            <a:r>
              <a:rPr lang="en-US" b="0" dirty="0"/>
              <a:t>*If there is too long of a silence of pause, the teacher can choose to take away a token from everyone.</a:t>
            </a:r>
          </a:p>
          <a:p>
            <a:r>
              <a:rPr lang="en-US" dirty="0"/>
              <a:t>Following the Conversation 5 </a:t>
            </a:r>
            <a:r>
              <a:rPr lang="en-US" dirty="0" err="1"/>
              <a:t>pts</a:t>
            </a:r>
            <a:endParaRPr lang="en-US" dirty="0"/>
          </a:p>
          <a:p>
            <a:r>
              <a:rPr lang="en-US" b="0" dirty="0"/>
              <a:t>Throughout the conversation the teacher will randomly ask a comprehension question to a student so as to ensure that they are following the conversation and understanding. The student, if following along, receives 5 points for this. </a:t>
            </a:r>
          </a:p>
          <a:p>
            <a:r>
              <a:rPr lang="en-US" dirty="0"/>
              <a:t>Total 40 </a:t>
            </a:r>
            <a:r>
              <a:rPr lang="en-US" dirty="0" err="1"/>
              <a:t>pts</a:t>
            </a:r>
            <a:r>
              <a:rPr lang="en-US" dirty="0"/>
              <a:t>:_____________________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49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228600"/>
            <a:ext cx="7520940" cy="6477000"/>
          </a:xfrm>
        </p:spPr>
        <p:txBody>
          <a:bodyPr>
            <a:normAutofit/>
          </a:bodyPr>
          <a:lstStyle/>
          <a:p>
            <a:r>
              <a:rPr lang="es-ES" sz="1800" b="0" u="sng" dirty="0"/>
              <a:t>Lección 8 – Preguntas </a:t>
            </a:r>
            <a:r>
              <a:rPr lang="es-ES" sz="1800" b="0" dirty="0"/>
              <a:t>p. 267</a:t>
            </a:r>
            <a:endParaRPr lang="en-US" sz="1800" b="0" dirty="0"/>
          </a:p>
          <a:p>
            <a:pPr lvl="0"/>
            <a:r>
              <a:rPr lang="es-ES" sz="1800" b="0" dirty="0"/>
              <a:t>¿Meriendas durante el día?  </a:t>
            </a:r>
            <a:endParaRPr lang="en-US" sz="1800" b="0" dirty="0"/>
          </a:p>
          <a:p>
            <a:pPr lvl="0"/>
            <a:r>
              <a:rPr lang="es-ES" sz="1800" b="0" dirty="0"/>
              <a:t>¿Qué meriendas?</a:t>
            </a:r>
            <a:endParaRPr lang="en-US" sz="1800" b="0" dirty="0"/>
          </a:p>
          <a:p>
            <a:pPr lvl="0"/>
            <a:r>
              <a:rPr lang="es-ES" sz="1800" b="0" dirty="0"/>
              <a:t>¿Qué comidas te gustan más para la cena?</a:t>
            </a:r>
            <a:endParaRPr lang="en-US" sz="1800" b="0" dirty="0"/>
          </a:p>
          <a:p>
            <a:pPr lvl="0"/>
            <a:r>
              <a:rPr lang="es-ES" sz="1800" b="0" dirty="0"/>
              <a:t>¿A qué hora almuerzas?</a:t>
            </a:r>
            <a:endParaRPr lang="en-US" sz="1800" b="0" dirty="0"/>
          </a:p>
          <a:p>
            <a:pPr lvl="0"/>
            <a:r>
              <a:rPr lang="es-ES" sz="1800" b="0" dirty="0"/>
              <a:t>¿Dónde almuerzas?</a:t>
            </a:r>
            <a:endParaRPr lang="en-US" sz="1800" b="0" dirty="0"/>
          </a:p>
          <a:p>
            <a:pPr lvl="0"/>
            <a:r>
              <a:rPr lang="es-ES" sz="1800" b="0" dirty="0"/>
              <a:t>¿Generalmente con quién almuerzas?</a:t>
            </a:r>
            <a:endParaRPr lang="en-US" sz="1800" b="0" dirty="0"/>
          </a:p>
          <a:p>
            <a:pPr lvl="0"/>
            <a:r>
              <a:rPr lang="es-ES" sz="1800" b="0" dirty="0"/>
              <a:t>¿Cuáles son las comidas más (</a:t>
            </a:r>
            <a:r>
              <a:rPr lang="es-ES" sz="1800" b="0" dirty="0" err="1"/>
              <a:t>most</a:t>
            </a:r>
            <a:r>
              <a:rPr lang="es-ES" sz="1800" b="0" dirty="0"/>
              <a:t>) típicas de tu almuerzo?</a:t>
            </a:r>
            <a:endParaRPr lang="en-US" sz="1800" b="0" dirty="0"/>
          </a:p>
          <a:p>
            <a:pPr lvl="0"/>
            <a:r>
              <a:rPr lang="es-ES" sz="1800" b="0" dirty="0"/>
              <a:t>¿Desayunas? </a:t>
            </a:r>
            <a:endParaRPr lang="en-US" sz="1800" b="0" dirty="0"/>
          </a:p>
          <a:p>
            <a:pPr lvl="0"/>
            <a:r>
              <a:rPr lang="es-ES" sz="1800" b="0" dirty="0"/>
              <a:t>¿Qué comes por la mañana?</a:t>
            </a:r>
            <a:endParaRPr lang="en-US" sz="1800" b="0" dirty="0"/>
          </a:p>
          <a:p>
            <a:pPr lvl="0"/>
            <a:r>
              <a:rPr lang="es-ES" sz="1800" b="0" dirty="0"/>
              <a:t>¿Qué comida deseas probar?</a:t>
            </a:r>
            <a:endParaRPr lang="en-US" sz="1800" b="0" dirty="0"/>
          </a:p>
          <a:p>
            <a:pPr lvl="0"/>
            <a:r>
              <a:rPr lang="es-ES" sz="1800" b="0" dirty="0"/>
              <a:t>¿Cuáles son las bebidas más frecuentes en tu dieta?</a:t>
            </a:r>
            <a:endParaRPr lang="en-US" sz="1800" b="0" dirty="0"/>
          </a:p>
          <a:p>
            <a:pPr lvl="0"/>
            <a:r>
              <a:rPr lang="es-ES" sz="1800" b="0" dirty="0"/>
              <a:t>¿Qué comida recomiendas a tus amigos?  </a:t>
            </a:r>
            <a:endParaRPr lang="en-US" sz="1800" b="0" dirty="0"/>
          </a:p>
          <a:p>
            <a:pPr lvl="0"/>
            <a:r>
              <a:rPr lang="es-ES" sz="1800" b="0" dirty="0"/>
              <a:t>¿Eres vegetariano/a?</a:t>
            </a:r>
            <a:endParaRPr lang="en-US" sz="1800" b="0" dirty="0"/>
          </a:p>
          <a:p>
            <a:pPr lvl="0"/>
            <a:r>
              <a:rPr lang="es-ES" sz="1800" b="0" dirty="0"/>
              <a:t>¿Te gusta cocinar?</a:t>
            </a:r>
            <a:endParaRPr lang="en-US" sz="1800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1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61</TotalTime>
  <Words>691</Words>
  <Application>Microsoft Office PowerPoint</Application>
  <PresentationFormat>On-screen Show (4:3)</PresentationFormat>
  <Paragraphs>277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Circle Conversation </vt:lpstr>
      <vt:lpstr>PowerPoint Presentation</vt:lpstr>
      <vt:lpstr>Standards Addressed:  </vt:lpstr>
      <vt:lpstr>Objectives: </vt:lpstr>
      <vt:lpstr>Why this activity is valuable? </vt:lpstr>
      <vt:lpstr>Procedure of Circle Conversation Activity </vt:lpstr>
      <vt:lpstr>Materials  </vt:lpstr>
      <vt:lpstr>Rubric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Circle Conversation Activity</dc:title>
  <dc:creator>Rachel Johnson</dc:creator>
  <cp:lastModifiedBy>melitta.wagner-heaston</cp:lastModifiedBy>
  <cp:revision>9</cp:revision>
  <dcterms:created xsi:type="dcterms:W3CDTF">2014-02-06T04:16:47Z</dcterms:created>
  <dcterms:modified xsi:type="dcterms:W3CDTF">2014-02-22T01:52:11Z</dcterms:modified>
</cp:coreProperties>
</file>